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76" r:id="rId4"/>
    <p:sldId id="287" r:id="rId5"/>
    <p:sldId id="288" r:id="rId6"/>
    <p:sldId id="289" r:id="rId7"/>
    <p:sldId id="291" r:id="rId8"/>
    <p:sldId id="298" r:id="rId9"/>
    <p:sldId id="299" r:id="rId10"/>
    <p:sldId id="292" r:id="rId11"/>
    <p:sldId id="295" r:id="rId12"/>
    <p:sldId id="293" r:id="rId13"/>
    <p:sldId id="297" r:id="rId14"/>
    <p:sldId id="294" r:id="rId15"/>
    <p:sldId id="268" r:id="rId16"/>
  </p:sldIdLst>
  <p:sldSz cx="18288000" cy="10287000"/>
  <p:notesSz cx="6858000" cy="9144000"/>
  <p:embeddedFontLst>
    <p:embeddedFont>
      <p:font typeface="Almarai Bold" panose="020B0604020202020204" charset="-78"/>
      <p:regular r:id="rId18"/>
    </p:embeddedFont>
    <p:embeddedFont>
      <p:font typeface="Berlin Sans FB" panose="020E0602020502020306" pitchFamily="3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Tahoma" panose="020B0604030504040204" pitchFamily="34" charset="0"/>
      <p:regular r:id="rId26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91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688A9-E7AA-4267-AC64-F8DD79BD99F6}" type="datetimeFigureOut">
              <a:rPr lang="en-ID" smtClean="0"/>
              <a:t>11/10/2025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69ECC-61B2-4B47-A64B-D3BE928D05C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106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69ECC-61B2-4B47-A64B-D3BE928D05CE}" type="slidenum">
              <a:rPr lang="en-ID" smtClean="0"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040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1E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565940" y="-491592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8" y="0"/>
                </a:lnTo>
                <a:lnTo>
                  <a:pt x="8754598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57142" r="-57142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 rot="-10800000">
            <a:off x="12201419" y="5061812"/>
            <a:ext cx="5246522" cy="7495031"/>
            <a:chOff x="0" y="0"/>
            <a:chExt cx="4445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 rot="-10800000">
            <a:off x="9144000" y="6196748"/>
            <a:ext cx="2564685" cy="3663835"/>
            <a:chOff x="0" y="0"/>
            <a:chExt cx="4445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15763958" y="-781916"/>
            <a:ext cx="1683983" cy="2405689"/>
            <a:chOff x="0" y="0"/>
            <a:chExt cx="444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6"/>
              <a:stretch>
                <a:fillRect l="-21428" r="-21428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8805262" y="-3450194"/>
            <a:ext cx="6752859" cy="9646942"/>
            <a:chOff x="0" y="0"/>
            <a:chExt cx="4445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5"/>
              <a:stretch>
                <a:fillRect l="-201730" r="-201730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5400000">
            <a:off x="16605949" y="3464712"/>
            <a:ext cx="841991" cy="84199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6211" r="-126211"/>
              </a:stretch>
            </a:blipFill>
          </p:spPr>
        </p:sp>
      </p:grpSp>
      <p:sp>
        <p:nvSpPr>
          <p:cNvPr id="17" name="Freeform 17"/>
          <p:cNvSpPr/>
          <p:nvPr/>
        </p:nvSpPr>
        <p:spPr>
          <a:xfrm>
            <a:off x="-5976625" y="4306703"/>
            <a:ext cx="8754599" cy="8754599"/>
          </a:xfrm>
          <a:custGeom>
            <a:avLst/>
            <a:gdLst/>
            <a:ahLst/>
            <a:cxnLst/>
            <a:rect l="l" t="t" r="r" b="b"/>
            <a:pathLst>
              <a:path w="8754599" h="8754599">
                <a:moveTo>
                  <a:pt x="0" y="0"/>
                </a:moveTo>
                <a:lnTo>
                  <a:pt x="8754599" y="0"/>
                </a:lnTo>
                <a:lnTo>
                  <a:pt x="8754599" y="8754599"/>
                </a:lnTo>
                <a:lnTo>
                  <a:pt x="0" y="8754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96882" y="108271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625803" y="2564261"/>
            <a:ext cx="12153900" cy="44242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466"/>
              </a:lnSpc>
            </a:pP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Pengertian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</a:t>
            </a: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Kepemimpinan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</a:t>
            </a:r>
            <a:r>
              <a:rPr lang="en-US" sz="9555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dalam</a:t>
            </a:r>
            <a:r>
              <a:rPr lang="en-US" sz="9555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lmarai Bold"/>
              </a:rPr>
              <a:t> Perusahaan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1EDBA17-E64A-49A3-85E8-C566836728AC}"/>
              </a:ext>
            </a:extLst>
          </p:cNvPr>
          <p:cNvSpPr txBox="1">
            <a:spLocks/>
          </p:cNvSpPr>
          <p:nvPr/>
        </p:nvSpPr>
        <p:spPr bwMode="auto">
          <a:xfrm>
            <a:off x="2791727" y="1016037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Impact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id-ID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Impact"/>
                <a:ea typeface="+mj-ea"/>
                <a:cs typeface="+mj-cs"/>
              </a:rPr>
              <a:t>Ciri-ciri Manajer Yang berhasil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E17F2C6-1E16-4EF0-8353-8871A7152C7D}"/>
              </a:ext>
            </a:extLst>
          </p:cNvPr>
          <p:cNvSpPr txBox="1">
            <a:spLocks/>
          </p:cNvSpPr>
          <p:nvPr/>
        </p:nvSpPr>
        <p:spPr>
          <a:xfrm>
            <a:off x="2631950" y="2496972"/>
            <a:ext cx="9666577" cy="4114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Mempunyai Visi</a:t>
            </a:r>
          </a:p>
          <a:p>
            <a:r>
              <a:rPr lang="id-ID" altLang="en-US" sz="4000" dirty="0">
                <a:solidFill>
                  <a:schemeClr val="bg1"/>
                </a:solidFill>
              </a:rPr>
              <a:t>Visi di Komunikasikan ke bawahan</a:t>
            </a:r>
          </a:p>
          <a:p>
            <a:r>
              <a:rPr lang="id-ID" altLang="en-US" sz="4000" dirty="0">
                <a:solidFill>
                  <a:schemeClr val="bg1"/>
                </a:solidFill>
              </a:rPr>
              <a:t>Visi di Implementasikan</a:t>
            </a:r>
          </a:p>
          <a:p>
            <a:r>
              <a:rPr lang="id-ID" altLang="en-US" sz="4000" dirty="0">
                <a:solidFill>
                  <a:schemeClr val="bg1"/>
                </a:solidFill>
              </a:rPr>
              <a:t>Kreatif dengan kekuatan diri yang positif</a:t>
            </a:r>
          </a:p>
          <a:p>
            <a:endParaRPr lang="id-ID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7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5A0FB5-16A8-49E0-8242-D8B6A454BCAE}"/>
              </a:ext>
            </a:extLst>
          </p:cNvPr>
          <p:cNvSpPr txBox="1">
            <a:spLocks/>
          </p:cNvSpPr>
          <p:nvPr/>
        </p:nvSpPr>
        <p:spPr>
          <a:xfrm>
            <a:off x="2089131" y="123955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en-US" dirty="0">
                <a:solidFill>
                  <a:schemeClr val="bg1"/>
                </a:solidFill>
              </a:rPr>
              <a:t>Kepemimpinan Transaksional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1BB877-4D24-407A-AF0B-05566B379C06}"/>
              </a:ext>
            </a:extLst>
          </p:cNvPr>
          <p:cNvSpPr txBox="1">
            <a:spLocks/>
          </p:cNvSpPr>
          <p:nvPr/>
        </p:nvSpPr>
        <p:spPr>
          <a:xfrm>
            <a:off x="2440528" y="2950832"/>
            <a:ext cx="11274013" cy="70060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Contingent Reward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Jika </a:t>
            </a:r>
            <a:r>
              <a:rPr lang="en-US" altLang="en-US" sz="4000" dirty="0" err="1">
                <a:solidFill>
                  <a:schemeClr val="bg1"/>
                </a:solidFill>
              </a:rPr>
              <a:t>bawahan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melakukan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pekerjaan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untuk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kepentingan</a:t>
            </a:r>
            <a:r>
              <a:rPr lang="en-US" altLang="en-US" sz="4000" dirty="0">
                <a:solidFill>
                  <a:schemeClr val="bg1"/>
                </a:solidFill>
              </a:rPr>
              <a:t> Perusahaan, yang </a:t>
            </a:r>
            <a:r>
              <a:rPr lang="en-US" altLang="en-US" sz="4000" dirty="0" err="1">
                <a:solidFill>
                  <a:schemeClr val="bg1"/>
                </a:solidFill>
              </a:rPr>
              <a:t>menguntungkan</a:t>
            </a:r>
            <a:r>
              <a:rPr lang="en-US" altLang="en-US" sz="4000" dirty="0">
                <a:solidFill>
                  <a:schemeClr val="bg1"/>
                </a:solidFill>
              </a:rPr>
              <a:t> Perusahaan, </a:t>
            </a:r>
            <a:r>
              <a:rPr lang="en-US" altLang="en-US" sz="4000" dirty="0" err="1">
                <a:solidFill>
                  <a:schemeClr val="bg1"/>
                </a:solidFill>
              </a:rPr>
              <a:t>maka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kepada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mereka</a:t>
            </a:r>
            <a:r>
              <a:rPr lang="en-US" altLang="en-US" sz="4000" dirty="0">
                <a:solidFill>
                  <a:schemeClr val="bg1"/>
                </a:solidFill>
              </a:rPr>
              <a:t> di </a:t>
            </a:r>
            <a:r>
              <a:rPr lang="en-US" altLang="en-US" sz="4000" dirty="0" err="1">
                <a:solidFill>
                  <a:schemeClr val="bg1"/>
                </a:solidFill>
              </a:rPr>
              <a:t>berikan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imbalan</a:t>
            </a:r>
            <a:r>
              <a:rPr lang="en-US" altLang="en-US" sz="4000" dirty="0">
                <a:solidFill>
                  <a:schemeClr val="bg1"/>
                </a:solidFill>
              </a:rPr>
              <a:t> yang </a:t>
            </a:r>
            <a:r>
              <a:rPr lang="en-US" altLang="en-US" sz="4000" dirty="0" err="1">
                <a:solidFill>
                  <a:schemeClr val="bg1"/>
                </a:solidFill>
              </a:rPr>
              <a:t>sesuai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d-ID" altLang="en-US" sz="4000" dirty="0">
              <a:solidFill>
                <a:schemeClr val="bg1"/>
              </a:solidFill>
            </a:endParaRPr>
          </a:p>
          <a:p>
            <a:r>
              <a:rPr lang="id-ID" altLang="en-US" sz="4000" dirty="0">
                <a:solidFill>
                  <a:schemeClr val="bg1"/>
                </a:solidFill>
              </a:rPr>
              <a:t>Management By Exception-Active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Mengawasi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secar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ketat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tugas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bawahan</a:t>
            </a:r>
            <a:r>
              <a:rPr lang="en-US" altLang="en-US" sz="4000" dirty="0">
                <a:solidFill>
                  <a:schemeClr val="bg1"/>
                </a:solidFill>
              </a:rPr>
              <a:t> agar </a:t>
            </a:r>
            <a:r>
              <a:rPr lang="en-US" altLang="en-US" sz="4000" dirty="0" err="1">
                <a:solidFill>
                  <a:schemeClr val="bg1"/>
                </a:solidFill>
              </a:rPr>
              <a:t>tidak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membuat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kesalahan</a:t>
            </a:r>
            <a:r>
              <a:rPr lang="en-US" altLang="en-US" sz="4000" dirty="0">
                <a:solidFill>
                  <a:schemeClr val="bg1"/>
                </a:solidFill>
              </a:rPr>
              <a:t>, dan </a:t>
            </a:r>
            <a:r>
              <a:rPr lang="en-US" altLang="en-US" sz="4000" dirty="0" err="1">
                <a:solidFill>
                  <a:schemeClr val="bg1"/>
                </a:solidFill>
              </a:rPr>
              <a:t>kesalahan</a:t>
            </a:r>
            <a:r>
              <a:rPr lang="en-US" altLang="en-US" sz="4000" dirty="0">
                <a:solidFill>
                  <a:schemeClr val="bg1"/>
                </a:solidFill>
              </a:rPr>
              <a:t> yang </a:t>
            </a:r>
            <a:r>
              <a:rPr lang="en-US" altLang="en-US" sz="4000" dirty="0" err="1">
                <a:solidFill>
                  <a:schemeClr val="bg1"/>
                </a:solidFill>
              </a:rPr>
              <a:t>terjadi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bisa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diketahui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secara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cepat</a:t>
            </a:r>
            <a:r>
              <a:rPr lang="en-US" altLang="en-US" sz="4000" dirty="0">
                <a:solidFill>
                  <a:schemeClr val="bg1"/>
                </a:solidFill>
              </a:rPr>
              <a:t> dan di </a:t>
            </a:r>
            <a:r>
              <a:rPr lang="en-US" altLang="en-US" sz="4000" dirty="0" err="1">
                <a:solidFill>
                  <a:schemeClr val="bg1"/>
                </a:solidFill>
              </a:rPr>
              <a:t>perbaiki</a:t>
            </a:r>
            <a:endParaRPr lang="id-ID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86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5A0FB5-16A8-49E0-8242-D8B6A454BCAE}"/>
              </a:ext>
            </a:extLst>
          </p:cNvPr>
          <p:cNvSpPr txBox="1">
            <a:spLocks/>
          </p:cNvSpPr>
          <p:nvPr/>
        </p:nvSpPr>
        <p:spPr>
          <a:xfrm>
            <a:off x="2157526" y="1239550"/>
            <a:ext cx="1096921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altLang="en-US" sz="5400" dirty="0">
                <a:solidFill>
                  <a:schemeClr val="bg1"/>
                </a:solidFill>
              </a:rPr>
              <a:t>Kepemimpinan Transaksional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31BB877-4D24-407A-AF0B-05566B379C06}"/>
              </a:ext>
            </a:extLst>
          </p:cNvPr>
          <p:cNvSpPr txBox="1">
            <a:spLocks/>
          </p:cNvSpPr>
          <p:nvPr/>
        </p:nvSpPr>
        <p:spPr>
          <a:xfrm>
            <a:off x="2670588" y="2662840"/>
            <a:ext cx="10969212" cy="62144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Management By Exception-Passive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Manajer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baru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bertindak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setelah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terjadi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kegagalan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bawahan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untuk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mencapai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tujuan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atau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setelah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timbul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masalah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serius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  <a:endParaRPr lang="id-ID" altLang="en-US" sz="4000" dirty="0">
              <a:solidFill>
                <a:schemeClr val="bg1"/>
              </a:solidFill>
            </a:endParaRPr>
          </a:p>
          <a:p>
            <a:r>
              <a:rPr lang="id-ID" altLang="en-US" sz="4000" dirty="0">
                <a:solidFill>
                  <a:schemeClr val="bg1"/>
                </a:solidFill>
              </a:rPr>
              <a:t>Laissez Faire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Manajer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membiarkan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melakukan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pekerjaannya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tanpa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perlu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pengawasan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dari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dirinya</a:t>
            </a:r>
            <a:r>
              <a:rPr lang="en-US" altLang="en-US" sz="4000" dirty="0">
                <a:solidFill>
                  <a:schemeClr val="bg1"/>
                </a:solidFill>
              </a:rPr>
              <a:t>. </a:t>
            </a:r>
            <a:r>
              <a:rPr lang="en-US" altLang="en-US" sz="4000" dirty="0" err="1">
                <a:solidFill>
                  <a:schemeClr val="bg1"/>
                </a:solidFill>
              </a:rPr>
              <a:t>Kulaitas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kerjanya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merupakan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tanggung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jawab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bawahannya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id-ID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78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1E3CAB-2E47-4F55-B8E8-FDC5D147D9F3}"/>
              </a:ext>
            </a:extLst>
          </p:cNvPr>
          <p:cNvSpPr txBox="1">
            <a:spLocks/>
          </p:cNvSpPr>
          <p:nvPr/>
        </p:nvSpPr>
        <p:spPr>
          <a:xfrm>
            <a:off x="1981459" y="471439"/>
            <a:ext cx="1052821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altLang="en-US" sz="4800" dirty="0">
                <a:solidFill>
                  <a:schemeClr val="bg1"/>
                </a:solidFill>
              </a:rPr>
              <a:t>Kepemimpinan Transformasional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BC244E9-2204-4981-B46A-C642B2F7C44B}"/>
              </a:ext>
            </a:extLst>
          </p:cNvPr>
          <p:cNvSpPr txBox="1">
            <a:spLocks/>
          </p:cNvSpPr>
          <p:nvPr/>
        </p:nvSpPr>
        <p:spPr>
          <a:xfrm>
            <a:off x="2524398" y="1559592"/>
            <a:ext cx="13249001" cy="80968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Attributed Charisma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Pemimpin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mendahulukan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kepentingan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perusahaan</a:t>
            </a:r>
            <a:r>
              <a:rPr lang="en-US" altLang="en-US" sz="4000" dirty="0">
                <a:solidFill>
                  <a:schemeClr val="bg1"/>
                </a:solidFill>
              </a:rPr>
              <a:t> dan orang lain </a:t>
            </a:r>
            <a:r>
              <a:rPr lang="en-US" altLang="en-US" sz="4000" dirty="0" err="1">
                <a:solidFill>
                  <a:schemeClr val="bg1"/>
                </a:solidFill>
              </a:rPr>
              <a:t>daripada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kepentingan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diri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sendiri</a:t>
            </a:r>
            <a:r>
              <a:rPr lang="en-US" altLang="en-US" sz="4000" dirty="0">
                <a:solidFill>
                  <a:schemeClr val="bg1"/>
                </a:solidFill>
              </a:rPr>
              <a:t>. </a:t>
            </a:r>
            <a:r>
              <a:rPr lang="en-US" altLang="en-US" sz="4000" dirty="0" err="1">
                <a:solidFill>
                  <a:schemeClr val="bg1"/>
                </a:solidFill>
              </a:rPr>
              <a:t>Pemimpin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mempunyai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kemampuan</a:t>
            </a:r>
            <a:r>
              <a:rPr lang="en-US" altLang="en-US" sz="4000" dirty="0">
                <a:solidFill>
                  <a:schemeClr val="bg1"/>
                </a:solidFill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</a:rPr>
              <a:t>kompetensi</a:t>
            </a:r>
            <a:endParaRPr lang="id-ID" altLang="en-US" sz="4000" dirty="0">
              <a:solidFill>
                <a:schemeClr val="bg1"/>
              </a:solidFill>
            </a:endParaRPr>
          </a:p>
          <a:p>
            <a:r>
              <a:rPr lang="id-ID" altLang="en-US" sz="4000" dirty="0">
                <a:solidFill>
                  <a:schemeClr val="bg1"/>
                </a:solidFill>
              </a:rPr>
              <a:t>Inspirational Leadership/Mativation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Pemimpin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mampu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menimbulkan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aspirasi</a:t>
            </a:r>
            <a:r>
              <a:rPr lang="en-US" altLang="en-US" sz="4000" dirty="0">
                <a:solidFill>
                  <a:schemeClr val="bg1"/>
                </a:solidFill>
              </a:rPr>
              <a:t> pada </a:t>
            </a:r>
            <a:r>
              <a:rPr lang="en-US" altLang="en-US" sz="4000" dirty="0" err="1">
                <a:solidFill>
                  <a:schemeClr val="bg1"/>
                </a:solidFill>
              </a:rPr>
              <a:t>bawahannya</a:t>
            </a:r>
            <a:r>
              <a:rPr lang="en-US" altLang="en-US" sz="4000" dirty="0">
                <a:solidFill>
                  <a:schemeClr val="bg1"/>
                </a:solidFill>
              </a:rPr>
              <a:t>. Antara lain </a:t>
            </a:r>
            <a:r>
              <a:rPr lang="en-US" altLang="en-US" sz="4000" dirty="0" err="1">
                <a:solidFill>
                  <a:schemeClr val="bg1"/>
                </a:solidFill>
              </a:rPr>
              <a:t>dengan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menentukan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standart</a:t>
            </a:r>
            <a:r>
              <a:rPr lang="en-US" altLang="en-US" sz="4000" dirty="0">
                <a:solidFill>
                  <a:schemeClr val="bg1"/>
                </a:solidFill>
              </a:rPr>
              <a:t> yang </a:t>
            </a:r>
            <a:r>
              <a:rPr lang="en-US" altLang="en-US" sz="4000" dirty="0" err="1">
                <a:solidFill>
                  <a:schemeClr val="bg1"/>
                </a:solidFill>
              </a:rPr>
              <a:t>tinggi</a:t>
            </a:r>
            <a:r>
              <a:rPr lang="en-US" altLang="en-US" sz="4000" dirty="0">
                <a:solidFill>
                  <a:schemeClr val="bg1"/>
                </a:solidFill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</a:rPr>
              <a:t>keyakinan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tujuan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dapat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tercapai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dll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  <a:endParaRPr lang="id-ID" altLang="en-US" sz="4000" dirty="0">
              <a:solidFill>
                <a:schemeClr val="bg1"/>
              </a:solidFill>
            </a:endParaRPr>
          </a:p>
          <a:p>
            <a:r>
              <a:rPr lang="id-ID" altLang="en-US" sz="4000" dirty="0">
                <a:solidFill>
                  <a:schemeClr val="bg1"/>
                </a:solidFill>
              </a:rPr>
              <a:t>Intellectual Stimulation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Bawahan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merasa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bahwa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pimpinan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mendorong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mereka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untuk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memikirkan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kembali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cara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kerja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mereka</a:t>
            </a:r>
            <a:r>
              <a:rPr lang="en-US" altLang="en-US" sz="4000" dirty="0">
                <a:solidFill>
                  <a:schemeClr val="bg1"/>
                </a:solidFill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</a:rPr>
              <a:t>untu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menari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cara-cara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baru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untuk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melaksanakan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tugas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  <a:endParaRPr lang="id-ID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02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11E3CAB-2E47-4F55-B8E8-FDC5D147D9F3}"/>
              </a:ext>
            </a:extLst>
          </p:cNvPr>
          <p:cNvSpPr txBox="1">
            <a:spLocks/>
          </p:cNvSpPr>
          <p:nvPr/>
        </p:nvSpPr>
        <p:spPr>
          <a:xfrm>
            <a:off x="1918929" y="1378716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Kepemimpinan Transformasional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BC244E9-2204-4981-B46A-C642B2F7C44B}"/>
              </a:ext>
            </a:extLst>
          </p:cNvPr>
          <p:cNvSpPr txBox="1">
            <a:spLocks/>
          </p:cNvSpPr>
          <p:nvPr/>
        </p:nvSpPr>
        <p:spPr>
          <a:xfrm>
            <a:off x="2386820" y="2764479"/>
            <a:ext cx="13005580" cy="593333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4000" dirty="0">
                <a:solidFill>
                  <a:schemeClr val="bg1"/>
                </a:solidFill>
              </a:rPr>
              <a:t>Individualized Consideration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Bawahan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merasa</a:t>
            </a:r>
            <a:r>
              <a:rPr lang="en-US" altLang="en-US" sz="4000" dirty="0">
                <a:solidFill>
                  <a:schemeClr val="bg1"/>
                </a:solidFill>
              </a:rPr>
              <a:t> di </a:t>
            </a:r>
            <a:r>
              <a:rPr lang="en-US" altLang="en-US" sz="4000" dirty="0" err="1">
                <a:solidFill>
                  <a:schemeClr val="bg1"/>
                </a:solidFill>
              </a:rPr>
              <a:t>perhatikan</a:t>
            </a:r>
            <a:r>
              <a:rPr lang="en-US" altLang="en-US" sz="4000" dirty="0">
                <a:solidFill>
                  <a:schemeClr val="bg1"/>
                </a:solidFill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</a:rPr>
              <a:t>diperlakukan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secara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khusus</a:t>
            </a:r>
            <a:r>
              <a:rPr lang="en-US" altLang="en-US" sz="4000" dirty="0">
                <a:solidFill>
                  <a:schemeClr val="bg1"/>
                </a:solidFill>
              </a:rPr>
              <a:t> oleh </a:t>
            </a:r>
            <a:r>
              <a:rPr lang="en-US" altLang="en-US" sz="4000" dirty="0" err="1">
                <a:solidFill>
                  <a:schemeClr val="bg1"/>
                </a:solidFill>
              </a:rPr>
              <a:t>pimpinannya</a:t>
            </a:r>
            <a:r>
              <a:rPr lang="en-US" altLang="en-US" sz="4000" dirty="0">
                <a:solidFill>
                  <a:schemeClr val="bg1"/>
                </a:solidFill>
              </a:rPr>
              <a:t>. Di </a:t>
            </a:r>
            <a:r>
              <a:rPr lang="en-US" altLang="en-US" sz="4000" dirty="0" err="1">
                <a:solidFill>
                  <a:schemeClr val="bg1"/>
                </a:solidFill>
              </a:rPr>
              <a:t>hargai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kemampuannya</a:t>
            </a:r>
            <a:r>
              <a:rPr lang="en-US" altLang="en-US" sz="4000" dirty="0">
                <a:solidFill>
                  <a:schemeClr val="bg1"/>
                </a:solidFill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</a:rPr>
              <a:t>keinginan</a:t>
            </a:r>
            <a:r>
              <a:rPr lang="en-US" altLang="en-US" sz="4000" dirty="0">
                <a:solidFill>
                  <a:schemeClr val="bg1"/>
                </a:solidFill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</a:rPr>
              <a:t>kebutuhan</a:t>
            </a:r>
            <a:r>
              <a:rPr lang="en-US" altLang="en-US" sz="4000" dirty="0">
                <a:solidFill>
                  <a:schemeClr val="bg1"/>
                </a:solidFill>
              </a:rPr>
              <a:t> masing-masing.</a:t>
            </a:r>
            <a:endParaRPr lang="id-ID" altLang="en-US" sz="4000" dirty="0">
              <a:solidFill>
                <a:schemeClr val="bg1"/>
              </a:solidFill>
            </a:endParaRPr>
          </a:p>
          <a:p>
            <a:r>
              <a:rPr lang="id-ID" altLang="en-US" sz="4000" dirty="0">
                <a:solidFill>
                  <a:schemeClr val="bg1"/>
                </a:solidFill>
              </a:rPr>
              <a:t>Idealized Influence</a:t>
            </a:r>
            <a:endParaRPr lang="en-US" altLang="en-US" sz="4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en-US" sz="4000" dirty="0" err="1">
                <a:solidFill>
                  <a:schemeClr val="bg1"/>
                </a:solidFill>
              </a:rPr>
              <a:t>Mempengaruhi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bawahannya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dengan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menekankan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pentingnya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nilai-nilai</a:t>
            </a:r>
            <a:r>
              <a:rPr lang="en-US" altLang="en-US" sz="4000" dirty="0">
                <a:solidFill>
                  <a:schemeClr val="bg1"/>
                </a:solidFill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</a:rPr>
              <a:t>keyakinan</a:t>
            </a:r>
            <a:r>
              <a:rPr lang="en-US" altLang="en-US" sz="4000" dirty="0">
                <a:solidFill>
                  <a:schemeClr val="bg1"/>
                </a:solidFill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</a:rPr>
              <a:t>keyakinan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mencapai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tujuan</a:t>
            </a:r>
            <a:r>
              <a:rPr lang="en-US" altLang="en-US" sz="4000" dirty="0">
                <a:solidFill>
                  <a:schemeClr val="bg1"/>
                </a:solidFill>
              </a:rPr>
              <a:t>, </a:t>
            </a:r>
            <a:r>
              <a:rPr lang="en-US" altLang="en-US" sz="4000" dirty="0" err="1">
                <a:solidFill>
                  <a:schemeClr val="bg1"/>
                </a:solidFill>
              </a:rPr>
              <a:t>keyakinan</a:t>
            </a:r>
            <a:r>
              <a:rPr lang="en-US" altLang="en-US" sz="4000" dirty="0">
                <a:solidFill>
                  <a:schemeClr val="bg1"/>
                </a:solidFill>
              </a:rPr>
              <a:t> dan </a:t>
            </a:r>
            <a:r>
              <a:rPr lang="en-US" altLang="en-US" sz="4000" dirty="0" err="1">
                <a:solidFill>
                  <a:schemeClr val="bg1"/>
                </a:solidFill>
              </a:rPr>
              <a:t>nilai</a:t>
            </a:r>
            <a:r>
              <a:rPr lang="en-US" altLang="en-US" sz="4000" dirty="0">
                <a:solidFill>
                  <a:schemeClr val="bg1"/>
                </a:solidFill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</a:rPr>
              <a:t>hidupnya</a:t>
            </a:r>
            <a:r>
              <a:rPr lang="en-US" altLang="en-US" sz="4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397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90195" y="3049848"/>
            <a:ext cx="7569105" cy="7868257"/>
            <a:chOff x="0" y="0"/>
            <a:chExt cx="6108573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690195" y="736179"/>
            <a:ext cx="7569105" cy="7868257"/>
            <a:chOff x="0" y="0"/>
            <a:chExt cx="6108573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1668977" y="3320418"/>
            <a:ext cx="5735021" cy="1185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623"/>
              </a:lnSpc>
            </a:pPr>
            <a:r>
              <a:rPr lang="en-US" sz="6873" b="1" spc="419" dirty="0">
                <a:solidFill>
                  <a:srgbClr val="17E3B2"/>
                </a:solidFill>
                <a:latin typeface="Almarai Bold"/>
                <a:ea typeface="Almarai Bold"/>
                <a:cs typeface="Almarai Bold"/>
                <a:sym typeface="Almarai Bold"/>
              </a:rPr>
              <a:t>THANK YOU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690195" y="-62141"/>
            <a:ext cx="7569105" cy="7868257"/>
            <a:chOff x="0" y="0"/>
            <a:chExt cx="6108573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4"/>
              <a:stretch>
                <a:fillRect l="-28012" r="-28012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9690195" y="1390043"/>
            <a:ext cx="7569105" cy="7868257"/>
            <a:chOff x="0" y="0"/>
            <a:chExt cx="6108573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108573" cy="6350000"/>
            </a:xfrm>
            <a:custGeom>
              <a:avLst/>
              <a:gdLst/>
              <a:ahLst/>
              <a:cxnLst/>
              <a:rect l="l" t="t" r="r" b="b"/>
              <a:pathLst>
                <a:path w="6108573" h="6350000">
                  <a:moveTo>
                    <a:pt x="6108573" y="0"/>
                  </a:moveTo>
                  <a:lnTo>
                    <a:pt x="6108573" y="3295396"/>
                  </a:lnTo>
                  <a:cubicBezTo>
                    <a:pt x="6108573" y="4982464"/>
                    <a:pt x="4741164" y="6350000"/>
                    <a:pt x="3054350" y="6350000"/>
                  </a:cubicBezTo>
                  <a:cubicBezTo>
                    <a:pt x="1367536" y="6350000"/>
                    <a:pt x="0" y="4982464"/>
                    <a:pt x="0" y="3295523"/>
                  </a:cubicBezTo>
                  <a:lnTo>
                    <a:pt x="0" y="0"/>
                  </a:lnTo>
                  <a:lnTo>
                    <a:pt x="6108573" y="0"/>
                  </a:lnTo>
                  <a:close/>
                </a:path>
              </a:pathLst>
            </a:custGeom>
            <a:blipFill>
              <a:blip r:embed="rId3"/>
              <a:stretch>
                <a:fillRect l="-133175" r="-133175"/>
              </a:stretch>
            </a:blipFill>
          </p:spPr>
        </p:sp>
      </p:grpSp>
      <p:sp>
        <p:nvSpPr>
          <p:cNvPr id="11" name="Freeform 14">
            <a:extLst>
              <a:ext uri="{FF2B5EF4-FFF2-40B4-BE49-F238E27FC236}">
                <a16:creationId xmlns:a16="http://schemas.microsoft.com/office/drawing/2014/main" id="{9FE131A5-5B7F-4F53-AA8A-50965FFF54D6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6A4C8835-D6C5-4197-A62A-610F1436AD8B}"/>
              </a:ext>
            </a:extLst>
          </p:cNvPr>
          <p:cNvSpPr txBox="1">
            <a:spLocks/>
          </p:cNvSpPr>
          <p:nvPr/>
        </p:nvSpPr>
        <p:spPr>
          <a:xfrm>
            <a:off x="1460306" y="2406746"/>
            <a:ext cx="13017694" cy="7767453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  <a:defRPr/>
            </a:pP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kacaukan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kepemimpinan</a:t>
            </a:r>
            <a:endParaRPr lang="en-US" sz="4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Manajemen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berhubungan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effisensi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dan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kepemimpinan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sering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berhubungan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Efektivitas</a:t>
            </a:r>
            <a:endParaRPr lang="en-US" sz="4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Kepemimpinan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adalah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sesuatu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penting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bagi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Para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pemimpin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dalam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organisasi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dan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sebailnya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pemimpin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tidak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perlu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menjadi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4800" dirty="0" err="1">
                <a:solidFill>
                  <a:schemeClr val="bg1"/>
                </a:solidFill>
              </a:rPr>
              <a:t>Kepemimpinan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adalah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Kemampuan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mempengaruhi</a:t>
            </a:r>
            <a:r>
              <a:rPr lang="en-US" sz="4800" dirty="0">
                <a:solidFill>
                  <a:schemeClr val="bg1"/>
                </a:solidFill>
              </a:rPr>
              <a:t> orang-orang dan </a:t>
            </a:r>
            <a:r>
              <a:rPr lang="en-US" sz="4800" dirty="0" err="1">
                <a:solidFill>
                  <a:schemeClr val="bg1"/>
                </a:solidFill>
              </a:rPr>
              <a:t>menyediakan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tempat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kepada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mereka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untuk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mencapai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tujuan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organisasi</a:t>
            </a:r>
            <a:endParaRPr lang="en-US" sz="4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48618191-E44C-4D46-A6A9-0F3248259E64}"/>
              </a:ext>
            </a:extLst>
          </p:cNvPr>
          <p:cNvSpPr txBox="1">
            <a:spLocks/>
          </p:cNvSpPr>
          <p:nvPr/>
        </p:nvSpPr>
        <p:spPr>
          <a:xfrm>
            <a:off x="3314700" y="685800"/>
            <a:ext cx="11658600" cy="14859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Pengertian</a:t>
            </a:r>
            <a:endParaRPr lang="en-US" altLang="en-US" sz="60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C6D97576-BE0F-4D71-8ED4-D7D8EFA3A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21" y="1589191"/>
            <a:ext cx="13655675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4000" dirty="0">
                <a:solidFill>
                  <a:schemeClr val="bg1"/>
                </a:solidFill>
              </a:rPr>
              <a:t> MANAGE :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Mengurus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r>
              <a:rPr kumimoji="0" lang="en-US" altLang="en-US" sz="4000" dirty="0">
                <a:solidFill>
                  <a:schemeClr val="bg1"/>
                </a:solidFill>
              </a:rPr>
              <a:t> MANAGER :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pengurus</a:t>
            </a:r>
            <a:r>
              <a:rPr kumimoji="0" lang="en-US" altLang="en-US" sz="4000" dirty="0">
                <a:solidFill>
                  <a:schemeClr val="bg1"/>
                </a:solidFill>
              </a:rPr>
              <a:t>,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pengelola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r>
              <a:rPr kumimoji="0" lang="en-US" altLang="en-US" sz="4000" dirty="0">
                <a:solidFill>
                  <a:schemeClr val="bg1"/>
                </a:solidFill>
              </a:rPr>
              <a:t> MANAJEMEN : badan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pengelola</a:t>
            </a:r>
            <a:r>
              <a:rPr kumimoji="0" lang="en-US" altLang="en-US" sz="4000" dirty="0">
                <a:solidFill>
                  <a:schemeClr val="bg1"/>
                </a:solidFill>
              </a:rPr>
              <a:t>,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pengelolaan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Manajemen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adalah</a:t>
            </a:r>
            <a:r>
              <a:rPr kumimoji="0" lang="en-US" altLang="en-US" sz="4000" dirty="0">
                <a:solidFill>
                  <a:schemeClr val="bg1"/>
                </a:solidFill>
              </a:rPr>
              <a:t> proses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merencanakan</a:t>
            </a:r>
            <a:r>
              <a:rPr kumimoji="0" lang="en-US" altLang="en-US" sz="4000" dirty="0">
                <a:solidFill>
                  <a:schemeClr val="bg1"/>
                </a:solidFill>
              </a:rPr>
              <a:t>, </a:t>
            </a: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mengorganisasikan</a:t>
            </a:r>
            <a:r>
              <a:rPr kumimoji="0" lang="en-US" altLang="en-US" sz="4000" dirty="0">
                <a:solidFill>
                  <a:schemeClr val="bg1"/>
                </a:solidFill>
              </a:rPr>
              <a:t>,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menggerakkan</a:t>
            </a:r>
            <a:r>
              <a:rPr kumimoji="0" lang="en-US" altLang="en-US" sz="4000" dirty="0">
                <a:solidFill>
                  <a:schemeClr val="bg1"/>
                </a:solidFill>
              </a:rPr>
              <a:t> dan </a:t>
            </a: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mengendalikan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semua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unsur-unsur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dalam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sebuah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organisasi</a:t>
            </a:r>
            <a:r>
              <a:rPr kumimoji="0" lang="en-US" altLang="en-US" sz="4000" dirty="0">
                <a:solidFill>
                  <a:schemeClr val="bg1"/>
                </a:solidFill>
              </a:rPr>
              <a:t> yang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mencakup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sumber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daya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manusia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dan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sumber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daya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lainnya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untuk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mencapai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sasaran</a:t>
            </a:r>
            <a:endParaRPr kumimoji="0" lang="en-US" altLang="en-US" sz="4000" dirty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kumimoji="0" lang="en-US" altLang="en-US" sz="4000" dirty="0">
                <a:solidFill>
                  <a:schemeClr val="bg1"/>
                </a:solidFill>
              </a:rPr>
              <a:t>  yang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telah</a:t>
            </a:r>
            <a:r>
              <a:rPr kumimoji="0" lang="en-US" altLang="en-US" sz="4000" dirty="0">
                <a:solidFill>
                  <a:schemeClr val="bg1"/>
                </a:solidFill>
              </a:rPr>
              <a:t> </a:t>
            </a:r>
            <a:r>
              <a:rPr kumimoji="0" lang="en-US" altLang="en-US" sz="4000" dirty="0" err="1">
                <a:solidFill>
                  <a:schemeClr val="bg1"/>
                </a:solidFill>
              </a:rPr>
              <a:t>ditetapkan</a:t>
            </a:r>
            <a:r>
              <a:rPr kumimoji="0" lang="en-US" altLang="en-US" sz="4000" dirty="0">
                <a:solidFill>
                  <a:schemeClr val="bg1"/>
                </a:solidFill>
              </a:rPr>
              <a:t>.</a:t>
            </a:r>
          </a:p>
          <a:p>
            <a:pPr marL="352425"/>
            <a:r>
              <a:rPr kumimoji="0" lang="en-US" altLang="en-US" sz="4000" dirty="0" err="1">
                <a:solidFill>
                  <a:schemeClr val="bg1"/>
                </a:solidFill>
              </a:rPr>
              <a:t>Prinsip</a:t>
            </a:r>
            <a:r>
              <a:rPr kumimoji="0" lang="en-US" altLang="en-US" sz="4000" dirty="0">
                <a:solidFill>
                  <a:schemeClr val="bg1"/>
                </a:solidFill>
              </a:rPr>
              <a:t> POAC = Planning, Organizing, Actuating dan Controlling.</a:t>
            </a:r>
          </a:p>
        </p:txBody>
      </p:sp>
    </p:spTree>
    <p:extLst>
      <p:ext uri="{BB962C8B-B14F-4D97-AF65-F5344CB8AC3E}">
        <p14:creationId xmlns:p14="http://schemas.microsoft.com/office/powerpoint/2010/main" val="76397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911945" y="2208920"/>
            <a:ext cx="140955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Kepemimpinan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merupakan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pengertian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meliputi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segala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macam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situasi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dinamis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berisi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Seorang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sebagai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pemimpin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mempunyai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wewenang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untuk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memimpin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di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pimpin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membantu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sesuai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tugas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mereka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masing-masing</a:t>
            </a:r>
          </a:p>
          <a:p>
            <a:pPr marL="742950" indent="-742950">
              <a:buAutoNum type="arabicPeriod"/>
            </a:pP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Tujuan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atau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sasaran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yang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harus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capai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oleh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manajer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Bersama-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dengan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bawahannya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ID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2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  <p:txBody>
            <a:bodyPr/>
            <a:lstStyle/>
            <a:p>
              <a:endParaRPr lang="en-ID" dirty="0"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8909004-17B7-40EF-8089-4A74E117875A}"/>
              </a:ext>
            </a:extLst>
          </p:cNvPr>
          <p:cNvSpPr txBox="1">
            <a:spLocks/>
          </p:cNvSpPr>
          <p:nvPr/>
        </p:nvSpPr>
        <p:spPr>
          <a:xfrm>
            <a:off x="2544845" y="545482"/>
            <a:ext cx="12534900" cy="2095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Pola </a:t>
            </a:r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Hubungan</a:t>
            </a:r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Antar</a:t>
            </a:r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tenaga</a:t>
            </a:r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kerja</a:t>
            </a:r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altLang="en-US" sz="6000" dirty="0" err="1">
                <a:solidFill>
                  <a:schemeClr val="bg1"/>
                </a:solidFill>
                <a:latin typeface="Berlin Sans FB" panose="020E0602020502020306" pitchFamily="34" charset="0"/>
              </a:rPr>
              <a:t>dalam</a:t>
            </a:r>
            <a:r>
              <a:rPr lang="en-US" altLang="en-US" sz="6000" dirty="0">
                <a:solidFill>
                  <a:schemeClr val="bg1"/>
                </a:solidFill>
                <a:latin typeface="Berlin Sans FB" panose="020E0602020502020306" pitchFamily="34" charset="0"/>
              </a:rPr>
              <a:t> Perusahaan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3A8676C4-316E-4B25-9CCF-503C004FE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604" y="2883598"/>
            <a:ext cx="1070415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buFontTx/>
              <a:buNone/>
            </a:pPr>
            <a:r>
              <a:rPr kumimoji="0" lang="en-US" altLang="en-US" sz="3200" b="1" dirty="0">
                <a:solidFill>
                  <a:schemeClr val="bg1"/>
                </a:solidFill>
              </a:rPr>
              <a:t>TOP MANAGEMENT</a:t>
            </a:r>
            <a:endParaRPr kumimoji="0" lang="en-US" alt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Menentukan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visi</a:t>
            </a:r>
            <a:r>
              <a:rPr kumimoji="0" lang="en-US" altLang="en-US" sz="3200" dirty="0">
                <a:solidFill>
                  <a:schemeClr val="bg1"/>
                </a:solidFill>
              </a:rPr>
              <a:t>,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misi</a:t>
            </a:r>
            <a:r>
              <a:rPr kumimoji="0" lang="en-US" altLang="en-US" sz="3200" dirty="0">
                <a:solidFill>
                  <a:schemeClr val="bg1"/>
                </a:solidFill>
              </a:rPr>
              <a:t> dan strategi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organisasi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Bertanggung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jawab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untuk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keseluruhan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manajemen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organisasi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Menetapkan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kebijakan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perusahaan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serta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membimbing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keterkaitan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antara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organisasi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dengan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lingkungannya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" name="Text Box 5">
            <a:extLst>
              <a:ext uri="{FF2B5EF4-FFF2-40B4-BE49-F238E27FC236}">
                <a16:creationId xmlns:a16="http://schemas.microsoft.com/office/drawing/2014/main" id="{10227D70-CF06-4B6C-8B50-D04AA6FC5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0190" y="6298183"/>
            <a:ext cx="1070348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">
              <a:buFontTx/>
              <a:buNone/>
            </a:pPr>
            <a:r>
              <a:rPr kumimoji="0" lang="en-US" altLang="en-US" sz="3200" b="1" dirty="0">
                <a:solidFill>
                  <a:schemeClr val="bg1"/>
                </a:solidFill>
              </a:rPr>
              <a:t>MIDDLE LEVEL MANAGEMENT</a:t>
            </a:r>
            <a:endParaRPr kumimoji="0" lang="en-US" altLang="en-US" sz="3200" dirty="0">
              <a:solidFill>
                <a:schemeClr val="bg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Bertanggung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jwb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atas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kelancaran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tugas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dari</a:t>
            </a:r>
            <a:r>
              <a:rPr kumimoji="0" lang="en-US" altLang="en-US" sz="3200" dirty="0">
                <a:solidFill>
                  <a:schemeClr val="bg1"/>
                </a:solidFill>
              </a:rPr>
              <a:t> 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beberapa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manajer</a:t>
            </a:r>
            <a:r>
              <a:rPr kumimoji="0" lang="en-US" altLang="en-US" sz="3200" dirty="0">
                <a:solidFill>
                  <a:schemeClr val="bg1"/>
                </a:solidFill>
              </a:rPr>
              <a:t>,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bahkan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sampai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karyawan</a:t>
            </a:r>
            <a:r>
              <a:rPr kumimoji="0" lang="en-US" altLang="en-US" sz="3200" dirty="0">
                <a:solidFill>
                  <a:schemeClr val="bg1"/>
                </a:solidFill>
              </a:rPr>
              <a:t> 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operasional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Melapor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manajer</a:t>
            </a:r>
            <a:r>
              <a:rPr kumimoji="0" lang="en-US" altLang="en-US" sz="3200" dirty="0">
                <a:solidFill>
                  <a:schemeClr val="bg1"/>
                </a:solidFill>
              </a:rPr>
              <a:t> yang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lebih</a:t>
            </a:r>
            <a:r>
              <a:rPr kumimoji="0" lang="en-US" altLang="en-US" sz="3200" dirty="0">
                <a:solidFill>
                  <a:schemeClr val="bg1"/>
                </a:solidFill>
              </a:rPr>
              <a:t> senior dan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melakukan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supervisi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thd</a:t>
            </a:r>
            <a:r>
              <a:rPr kumimoji="0" lang="en-US" altLang="en-US" sz="3200" dirty="0">
                <a:solidFill>
                  <a:schemeClr val="bg1"/>
                </a:solidFill>
              </a:rPr>
              <a:t> first line management.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Menjabarkan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kebijakan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organisasi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menjadi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Kebijakan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operasional</a:t>
            </a:r>
            <a:endParaRPr kumimoji="0" lang="en-US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52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DB87CE7-6C25-44F0-83F6-2CE8AAA650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599" y="1752600"/>
            <a:ext cx="1079108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3200" b="1" dirty="0">
                <a:solidFill>
                  <a:schemeClr val="bg1"/>
                </a:solidFill>
              </a:rPr>
              <a:t>FIRST LINE MANAGEMENT</a:t>
            </a:r>
            <a:endParaRPr kumimoji="0" lang="en-US" alt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Bertanggung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jawab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mengatur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kelancaran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pekerjaan</a:t>
            </a:r>
            <a:endParaRPr kumimoji="0" lang="en-US" altLang="en-US" sz="3200" dirty="0">
              <a:solidFill>
                <a:schemeClr val="bg1"/>
              </a:solidFill>
            </a:endParaRPr>
          </a:p>
          <a:p>
            <a:r>
              <a:rPr kumimoji="0" lang="en-US" altLang="en-US" sz="3200" dirty="0">
                <a:solidFill>
                  <a:schemeClr val="bg1"/>
                </a:solidFill>
              </a:rPr>
              <a:t>   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karyawan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operasional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Tidak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mengatur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pekerjaan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manajer</a:t>
            </a:r>
            <a:r>
              <a:rPr kumimoji="0" lang="en-US" altLang="en-US" sz="3200" dirty="0">
                <a:solidFill>
                  <a:schemeClr val="bg1"/>
                </a:solidFill>
              </a:rPr>
              <a:t> lain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Menjabarkan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kebijakan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operasional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menjadi</a:t>
            </a:r>
            <a:r>
              <a:rPr kumimoji="0" lang="en-US" altLang="en-US" sz="3200" dirty="0">
                <a:solidFill>
                  <a:schemeClr val="bg1"/>
                </a:solidFill>
              </a:rPr>
              <a:t> 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rencana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tindakan</a:t>
            </a:r>
            <a:endParaRPr kumimoji="0"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6F2C0242-B8A4-405C-909C-009DDE509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4" y="5315039"/>
            <a:ext cx="1071157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kumimoji="0" lang="en-US" altLang="en-US" sz="3200" b="1" dirty="0">
                <a:solidFill>
                  <a:schemeClr val="bg1"/>
                </a:solidFill>
              </a:rPr>
              <a:t>PRODUCTIVE EMPLOYEE</a:t>
            </a:r>
            <a:endParaRPr kumimoji="0" lang="en-US" altLang="en-US" sz="32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Ketergantungan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antar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tenaga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kerja</a:t>
            </a:r>
            <a:r>
              <a:rPr kumimoji="0" lang="en-US" alt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kumimoji="0" lang="en-US" altLang="en-US" sz="3200" dirty="0" err="1">
                <a:solidFill>
                  <a:schemeClr val="bg1"/>
                </a:solidFill>
              </a:rPr>
              <a:t>Hubungan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antara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atasan</a:t>
            </a:r>
            <a:r>
              <a:rPr kumimoji="0" lang="en-US" altLang="en-US" sz="3200" dirty="0">
                <a:solidFill>
                  <a:schemeClr val="bg1"/>
                </a:solidFill>
              </a:rPr>
              <a:t> dan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bawahan</a:t>
            </a:r>
            <a:r>
              <a:rPr kumimoji="0" lang="en-US" altLang="en-US" sz="3200" dirty="0">
                <a:solidFill>
                  <a:schemeClr val="bg1"/>
                </a:solidFill>
              </a:rPr>
              <a:t>,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menentukan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keberhasilannya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sebagai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  <a:r>
              <a:rPr kumimoji="0" lang="en-US" altLang="en-US" sz="3200" dirty="0" err="1">
                <a:solidFill>
                  <a:schemeClr val="bg1"/>
                </a:solidFill>
              </a:rPr>
              <a:t>pemimpin</a:t>
            </a:r>
            <a:r>
              <a:rPr kumimoji="0" lang="en-US" altLang="en-US" sz="32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5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2043C9-E700-435B-ADEC-798308E22FF3}"/>
              </a:ext>
            </a:extLst>
          </p:cNvPr>
          <p:cNvSpPr txBox="1"/>
          <p:nvPr/>
        </p:nvSpPr>
        <p:spPr>
          <a:xfrm>
            <a:off x="1144411" y="3238500"/>
            <a:ext cx="9447389" cy="441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CD334FA3-089E-4D39-B464-FD1FA35066D5}"/>
              </a:ext>
            </a:extLst>
          </p:cNvPr>
          <p:cNvSpPr txBox="1">
            <a:spLocks noChangeArrowheads="1"/>
          </p:cNvSpPr>
          <p:nvPr/>
        </p:nvSpPr>
        <p:spPr>
          <a:xfrm>
            <a:off x="2754376" y="1783896"/>
            <a:ext cx="962738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800" dirty="0">
                <a:solidFill>
                  <a:schemeClr val="bg1"/>
                </a:solidFill>
              </a:rPr>
              <a:t>MANAGEMENT LEVEL &amp; SKILLS</a:t>
            </a: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18A50993-CF17-4C48-A238-E95AF23FD4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9" y="3659304"/>
            <a:ext cx="7324725" cy="415119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kumimoji="0" lang="id-ID" altLang="en-US"/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FDD0D9F8-F12E-4C58-80D0-E1E6D9F6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3917" y="7767638"/>
            <a:ext cx="14221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2000" dirty="0">
                <a:solidFill>
                  <a:schemeClr val="bg1"/>
                </a:solidFill>
              </a:rPr>
              <a:t>First </a:t>
            </a:r>
            <a:r>
              <a:rPr kumimoji="0" lang="en-US" altLang="en-US" sz="2000" dirty="0" err="1">
                <a:solidFill>
                  <a:schemeClr val="bg1"/>
                </a:solidFill>
              </a:rPr>
              <a:t>Mgr</a:t>
            </a:r>
            <a:r>
              <a:rPr kumimoji="0" lang="en-US" alt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31A0BDCE-951E-4C9B-A69C-910D87FF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392" y="7886700"/>
            <a:ext cx="14285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2000" dirty="0">
                <a:solidFill>
                  <a:schemeClr val="bg1"/>
                </a:solidFill>
              </a:rPr>
              <a:t>Middle </a:t>
            </a:r>
            <a:r>
              <a:rPr kumimoji="0" lang="en-US" altLang="en-US" sz="2000" dirty="0" err="1">
                <a:solidFill>
                  <a:schemeClr val="bg1"/>
                </a:solidFill>
              </a:rPr>
              <a:t>Mgr</a:t>
            </a:r>
            <a:endParaRPr kumimoji="0" lang="en-US" altLang="en-US" dirty="0">
              <a:solidFill>
                <a:schemeClr val="bg1"/>
              </a:solidFill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04684582-D18D-424B-ADEC-60EC06CA5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392" y="7886700"/>
            <a:ext cx="10994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2000" dirty="0">
                <a:solidFill>
                  <a:schemeClr val="bg1"/>
                </a:solidFill>
              </a:rPr>
              <a:t>Top </a:t>
            </a:r>
            <a:r>
              <a:rPr kumimoji="0" lang="en-US" altLang="en-US" sz="2000" dirty="0" err="1">
                <a:solidFill>
                  <a:schemeClr val="bg1"/>
                </a:solidFill>
              </a:rPr>
              <a:t>Mgr</a:t>
            </a:r>
            <a:endParaRPr kumimoji="0" lang="en-US" altLang="en-US" dirty="0">
              <a:solidFill>
                <a:schemeClr val="bg1"/>
              </a:solidFill>
            </a:endParaRP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03A591E3-5C75-4103-8C46-53352BE2B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2517" y="4262438"/>
            <a:ext cx="21323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b="1" dirty="0"/>
              <a:t> </a:t>
            </a:r>
            <a:r>
              <a:rPr kumimoji="0" lang="en-US" altLang="en-US" sz="2000" b="1" dirty="0"/>
              <a:t>Technical Skill</a:t>
            </a:r>
            <a:endParaRPr kumimoji="0" lang="en-US" altLang="en-US" b="1" dirty="0"/>
          </a:p>
        </p:txBody>
      </p:sp>
      <p:sp>
        <p:nvSpPr>
          <p:cNvPr id="24" name="Text Box 19">
            <a:extLst>
              <a:ext uri="{FF2B5EF4-FFF2-40B4-BE49-F238E27FC236}">
                <a16:creationId xmlns:a16="http://schemas.microsoft.com/office/drawing/2014/main" id="{759C51FC-0A7B-4574-A15D-FEFBE447E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104" y="5854150"/>
            <a:ext cx="16748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2000" dirty="0"/>
              <a:t> Human skill</a:t>
            </a:r>
            <a:endParaRPr kumimoji="0" lang="en-US" altLang="en-US" dirty="0"/>
          </a:p>
        </p:txBody>
      </p:sp>
      <p:sp>
        <p:nvSpPr>
          <p:cNvPr id="32" name="Text Box 20">
            <a:extLst>
              <a:ext uri="{FF2B5EF4-FFF2-40B4-BE49-F238E27FC236}">
                <a16:creationId xmlns:a16="http://schemas.microsoft.com/office/drawing/2014/main" id="{67184AC3-80BF-4EFE-B75E-43B7DBE951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2917" y="7054850"/>
            <a:ext cx="15414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kumimoji="0" lang="en-US" altLang="en-US" sz="2000"/>
              <a:t>Conceptual</a:t>
            </a:r>
          </a:p>
          <a:p>
            <a:pPr>
              <a:buFontTx/>
              <a:buNone/>
            </a:pPr>
            <a:r>
              <a:rPr kumimoji="0" lang="en-US" altLang="en-US" sz="2000"/>
              <a:t>skill</a:t>
            </a:r>
            <a:endParaRPr kumimoji="0" lang="en-US" altLang="en-US"/>
          </a:p>
        </p:txBody>
      </p:sp>
      <p:sp>
        <p:nvSpPr>
          <p:cNvPr id="33" name="Line 21">
            <a:extLst>
              <a:ext uri="{FF2B5EF4-FFF2-40B4-BE49-F238E27FC236}">
                <a16:creationId xmlns:a16="http://schemas.microsoft.com/office/drawing/2014/main" id="{A4986D36-2B6D-4CC6-A216-BE7F293F22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021" y="3659304"/>
            <a:ext cx="6597553" cy="2498594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  <p:sp>
        <p:nvSpPr>
          <p:cNvPr id="34" name="Line 22">
            <a:extLst>
              <a:ext uri="{FF2B5EF4-FFF2-40B4-BE49-F238E27FC236}">
                <a16:creationId xmlns:a16="http://schemas.microsoft.com/office/drawing/2014/main" id="{F8271C0D-6EF2-48A7-9269-DAED163AE9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5094" y="5217515"/>
            <a:ext cx="6548630" cy="2615308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19985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29B7BFC9-6CE7-46C3-9FB2-0B81BD41AE76}"/>
              </a:ext>
            </a:extLst>
          </p:cNvPr>
          <p:cNvSpPr txBox="1">
            <a:spLocks noChangeArrowheads="1"/>
          </p:cNvSpPr>
          <p:nvPr/>
        </p:nvSpPr>
        <p:spPr>
          <a:xfrm>
            <a:off x="1400726" y="3183459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solidFill>
                  <a:schemeClr val="bg1"/>
                </a:solidFill>
              </a:rPr>
              <a:t>Contingency Perspective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19A0774-B5D1-4DFE-8969-C8FAFC43FE33}"/>
              </a:ext>
            </a:extLst>
          </p:cNvPr>
          <p:cNvSpPr txBox="1">
            <a:spLocks noChangeArrowheads="1"/>
          </p:cNvSpPr>
          <p:nvPr/>
        </p:nvSpPr>
        <p:spPr>
          <a:xfrm>
            <a:off x="2717373" y="1264759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 err="1">
                <a:solidFill>
                  <a:schemeClr val="bg1"/>
                </a:solidFill>
              </a:rPr>
              <a:t>Teori</a:t>
            </a:r>
            <a:r>
              <a:rPr lang="en-US" altLang="en-US" sz="5400" dirty="0">
                <a:solidFill>
                  <a:schemeClr val="bg1"/>
                </a:solidFill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</a:rPr>
              <a:t>Kepemimpinan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A0A9AFE0-1685-4488-9C18-62768EC75FD2}"/>
              </a:ext>
            </a:extLst>
          </p:cNvPr>
          <p:cNvSpPr txBox="1">
            <a:spLocks noChangeArrowheads="1"/>
          </p:cNvSpPr>
          <p:nvPr/>
        </p:nvSpPr>
        <p:spPr>
          <a:xfrm>
            <a:off x="2028814" y="4783659"/>
            <a:ext cx="10514866" cy="42385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dirty="0" err="1">
                <a:solidFill>
                  <a:schemeClr val="bg1"/>
                </a:solidFill>
              </a:rPr>
              <a:t>Berdasarkan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gagasan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gaya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kepemimpinan</a:t>
            </a:r>
            <a:r>
              <a:rPr lang="en-US" altLang="en-US" sz="3600" dirty="0">
                <a:solidFill>
                  <a:schemeClr val="bg1"/>
                </a:solidFill>
              </a:rPr>
              <a:t> yang paling </a:t>
            </a:r>
            <a:r>
              <a:rPr lang="en-US" altLang="en-US" sz="3600" dirty="0" err="1">
                <a:solidFill>
                  <a:schemeClr val="bg1"/>
                </a:solidFill>
              </a:rPr>
              <a:t>tepat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dengan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keadaan</a:t>
            </a:r>
            <a:endParaRPr lang="en-US" alt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altLang="en-US" sz="36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3600" b="1" dirty="0">
                <a:solidFill>
                  <a:schemeClr val="bg1"/>
                </a:solidFill>
              </a:rPr>
              <a:t>Path Goal Theory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</a:rPr>
              <a:t>	</a:t>
            </a:r>
            <a:r>
              <a:rPr lang="en-US" altLang="en-US" sz="3600" dirty="0" err="1">
                <a:solidFill>
                  <a:schemeClr val="bg1"/>
                </a:solidFill>
              </a:rPr>
              <a:t>Menyarankan</a:t>
            </a:r>
            <a:r>
              <a:rPr lang="en-US" altLang="en-US" sz="3600" dirty="0">
                <a:solidFill>
                  <a:schemeClr val="bg1"/>
                </a:solidFill>
              </a:rPr>
              <a:t> Servant Leadership </a:t>
            </a:r>
            <a:r>
              <a:rPr lang="en-US" altLang="en-US" sz="3600" dirty="0" err="1">
                <a:solidFill>
                  <a:schemeClr val="bg1"/>
                </a:solidFill>
              </a:rPr>
              <a:t>yaitu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pemimpin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melayani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pekerja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dengan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mengerti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kebutuhan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mereka</a:t>
            </a:r>
            <a:r>
              <a:rPr lang="en-US" altLang="en-US" sz="3600" dirty="0">
                <a:solidFill>
                  <a:schemeClr val="bg1"/>
                </a:solidFill>
              </a:rPr>
              <a:t> dan </a:t>
            </a:r>
            <a:r>
              <a:rPr lang="en-US" altLang="en-US" sz="3600" dirty="0" err="1">
                <a:solidFill>
                  <a:schemeClr val="bg1"/>
                </a:solidFill>
              </a:rPr>
              <a:t>memfasilitasi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pelaksanaan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tugas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3600" dirty="0" err="1">
                <a:solidFill>
                  <a:schemeClr val="bg1"/>
                </a:solidFill>
              </a:rPr>
              <a:t>mereka</a:t>
            </a:r>
            <a:r>
              <a:rPr lang="en-US" altLang="en-US" sz="3600" dirty="0">
                <a:solidFill>
                  <a:schemeClr val="bg1"/>
                </a:solidFill>
              </a:rPr>
              <a:t>.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99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1D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0016575" y="-1489570"/>
            <a:ext cx="4202211" cy="6003158"/>
            <a:chOff x="0" y="0"/>
            <a:chExt cx="4445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 rot="5400000">
            <a:off x="16605949" y="8402070"/>
            <a:ext cx="841991" cy="84199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>
            <a:off x="-5173055" y="-2043171"/>
            <a:ext cx="5754080" cy="8220114"/>
            <a:chOff x="0" y="0"/>
            <a:chExt cx="4445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5" name="Group 25"/>
          <p:cNvGrpSpPr/>
          <p:nvPr/>
        </p:nvGrpSpPr>
        <p:grpSpPr>
          <a:xfrm>
            <a:off x="12543681" y="1640457"/>
            <a:ext cx="4904260" cy="7006086"/>
            <a:chOff x="0" y="0"/>
            <a:chExt cx="4445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57142" r="-57142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 rot="-10800000">
            <a:off x="16605949" y="1202778"/>
            <a:ext cx="5246522" cy="7495031"/>
            <a:chOff x="0" y="0"/>
            <a:chExt cx="4445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445000" cy="6350000"/>
            </a:xfrm>
            <a:custGeom>
              <a:avLst/>
              <a:gdLst/>
              <a:ahLst/>
              <a:cxnLst/>
              <a:rect l="l" t="t" r="r" b="b"/>
              <a:pathLst>
                <a:path w="4445000" h="6350000">
                  <a:moveTo>
                    <a:pt x="2222500" y="6350000"/>
                  </a:moveTo>
                  <a:cubicBezTo>
                    <a:pt x="995680" y="6350000"/>
                    <a:pt x="0" y="5354320"/>
                    <a:pt x="0" y="4127500"/>
                  </a:cubicBezTo>
                  <a:lnTo>
                    <a:pt x="0" y="2222500"/>
                  </a:lnTo>
                  <a:cubicBezTo>
                    <a:pt x="0" y="995680"/>
                    <a:pt x="995680" y="0"/>
                    <a:pt x="2222500" y="0"/>
                  </a:cubicBezTo>
                  <a:cubicBezTo>
                    <a:pt x="3449320" y="0"/>
                    <a:pt x="4445000" y="995680"/>
                    <a:pt x="4445000" y="2222500"/>
                  </a:cubicBezTo>
                  <a:lnTo>
                    <a:pt x="4445000" y="4127500"/>
                  </a:lnTo>
                  <a:cubicBezTo>
                    <a:pt x="4445000" y="5354320"/>
                    <a:pt x="3449320" y="6350000"/>
                    <a:pt x="2222500" y="6350000"/>
                  </a:cubicBezTo>
                  <a:close/>
                </a:path>
              </a:pathLst>
            </a:custGeom>
            <a:blipFill>
              <a:blip r:embed="rId2"/>
              <a:stretch>
                <a:fillRect l="-201730" r="-201730"/>
              </a:stretch>
            </a:blipFill>
          </p:spPr>
        </p:sp>
      </p:grpSp>
      <p:grpSp>
        <p:nvGrpSpPr>
          <p:cNvPr id="29" name="Group 29"/>
          <p:cNvGrpSpPr/>
          <p:nvPr/>
        </p:nvGrpSpPr>
        <p:grpSpPr>
          <a:xfrm rot="5400000">
            <a:off x="1144411" y="1337805"/>
            <a:ext cx="1224824" cy="122482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26211" r="-126211"/>
              </a:stretch>
            </a:blipFill>
          </p:spPr>
        </p:sp>
      </p:grpSp>
      <p:sp>
        <p:nvSpPr>
          <p:cNvPr id="31" name="Freeform 14">
            <a:extLst>
              <a:ext uri="{FF2B5EF4-FFF2-40B4-BE49-F238E27FC236}">
                <a16:creationId xmlns:a16="http://schemas.microsoft.com/office/drawing/2014/main" id="{1D3516F7-EE35-4E52-818F-EA9086C0797B}"/>
              </a:ext>
            </a:extLst>
          </p:cNvPr>
          <p:cNvSpPr/>
          <p:nvPr/>
        </p:nvSpPr>
        <p:spPr>
          <a:xfrm>
            <a:off x="75941" y="112800"/>
            <a:ext cx="1905518" cy="1905518"/>
          </a:xfrm>
          <a:custGeom>
            <a:avLst/>
            <a:gdLst/>
            <a:ahLst/>
            <a:cxnLst/>
            <a:rect l="l" t="t" r="r" b="b"/>
            <a:pathLst>
              <a:path w="1905518" h="1905518">
                <a:moveTo>
                  <a:pt x="0" y="0"/>
                </a:moveTo>
                <a:lnTo>
                  <a:pt x="1905518" y="0"/>
                </a:lnTo>
                <a:lnTo>
                  <a:pt x="1905518" y="1905518"/>
                </a:lnTo>
                <a:lnTo>
                  <a:pt x="0" y="190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865E7A1-39B4-4D11-886E-FAC84DC04769}"/>
              </a:ext>
            </a:extLst>
          </p:cNvPr>
          <p:cNvSpPr txBox="1">
            <a:spLocks/>
          </p:cNvSpPr>
          <p:nvPr/>
        </p:nvSpPr>
        <p:spPr>
          <a:xfrm>
            <a:off x="742950" y="1906704"/>
            <a:ext cx="16802100" cy="835828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42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33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5400" dirty="0">
              <a:solidFill>
                <a:schemeClr val="accent1">
                  <a:lumMod val="75000"/>
                </a:schemeClr>
              </a:solidFill>
              <a:latin typeface="Berlin Sans FB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19A0774-B5D1-4DFE-8969-C8FAFC43FE33}"/>
              </a:ext>
            </a:extLst>
          </p:cNvPr>
          <p:cNvSpPr txBox="1">
            <a:spLocks noChangeArrowheads="1"/>
          </p:cNvSpPr>
          <p:nvPr/>
        </p:nvSpPr>
        <p:spPr>
          <a:xfrm>
            <a:off x="2717373" y="1264759"/>
            <a:ext cx="68707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dirty="0" err="1">
                <a:solidFill>
                  <a:schemeClr val="bg1"/>
                </a:solidFill>
              </a:rPr>
              <a:t>Teori</a:t>
            </a:r>
            <a:r>
              <a:rPr lang="en-US" altLang="en-US" sz="5400" dirty="0">
                <a:solidFill>
                  <a:schemeClr val="bg1"/>
                </a:solidFill>
              </a:rPr>
              <a:t> </a:t>
            </a:r>
            <a:r>
              <a:rPr lang="en-US" altLang="en-US" sz="5400" dirty="0" err="1">
                <a:solidFill>
                  <a:schemeClr val="bg1"/>
                </a:solidFill>
              </a:rPr>
              <a:t>Kepemimpinan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8CFBE9C-77A4-43A5-BD7D-46BFD5AFD79B}"/>
              </a:ext>
            </a:extLst>
          </p:cNvPr>
          <p:cNvSpPr txBox="1">
            <a:spLocks noChangeArrowheads="1"/>
          </p:cNvSpPr>
          <p:nvPr/>
        </p:nvSpPr>
        <p:spPr>
          <a:xfrm>
            <a:off x="1607900" y="3433859"/>
            <a:ext cx="10838672" cy="437187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4400" b="1" dirty="0">
                <a:solidFill>
                  <a:schemeClr val="bg1"/>
                </a:solidFill>
              </a:rPr>
              <a:t>Situational Leadership Theory</a:t>
            </a:r>
          </a:p>
          <a:p>
            <a:pPr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</a:rPr>
              <a:t>	</a:t>
            </a:r>
            <a:r>
              <a:rPr lang="en-US" altLang="en-US" sz="4400" dirty="0" err="1">
                <a:solidFill>
                  <a:schemeClr val="bg1"/>
                </a:solidFill>
              </a:rPr>
              <a:t>Pemimpin</a:t>
            </a:r>
            <a:r>
              <a:rPr lang="en-US" altLang="en-US" sz="4400" dirty="0">
                <a:solidFill>
                  <a:schemeClr val="bg1"/>
                </a:solidFill>
              </a:rPr>
              <a:t> yang </a:t>
            </a:r>
            <a:r>
              <a:rPr lang="en-US" altLang="en-US" sz="4400" dirty="0" err="1">
                <a:solidFill>
                  <a:schemeClr val="bg1"/>
                </a:solidFill>
              </a:rPr>
              <a:t>efektif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bisa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memvariasikan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gaya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mereka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terhadap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tingkat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kesiapan</a:t>
            </a:r>
            <a:r>
              <a:rPr lang="en-US" altLang="en-US" sz="4400" dirty="0">
                <a:solidFill>
                  <a:schemeClr val="bg1"/>
                </a:solidFill>
              </a:rPr>
              <a:t> </a:t>
            </a:r>
            <a:r>
              <a:rPr lang="en-US" altLang="en-US" sz="4400" dirty="0" err="1">
                <a:solidFill>
                  <a:schemeClr val="bg1"/>
                </a:solidFill>
              </a:rPr>
              <a:t>pengikutnya</a:t>
            </a:r>
            <a:endParaRPr lang="en-US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892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592</Words>
  <Application>Microsoft Office PowerPoint</Application>
  <PresentationFormat>Custom</PresentationFormat>
  <Paragraphs>123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Wingdings</vt:lpstr>
      <vt:lpstr>Calibri</vt:lpstr>
      <vt:lpstr>Almarai Bold</vt:lpstr>
      <vt:lpstr>Impact</vt:lpstr>
      <vt:lpstr>Tahoma</vt:lpstr>
      <vt:lpstr>Berlin Sans FB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INTERVENSI DALAM PIO</dc:title>
  <dc:creator>Hype GLK</dc:creator>
  <cp:lastModifiedBy>Hype GLK</cp:lastModifiedBy>
  <cp:revision>19</cp:revision>
  <dcterms:created xsi:type="dcterms:W3CDTF">2006-08-16T00:00:00Z</dcterms:created>
  <dcterms:modified xsi:type="dcterms:W3CDTF">2025-10-10T23:11:29Z</dcterms:modified>
  <dc:identifier>DAGzqPY0xKc</dc:identifier>
</cp:coreProperties>
</file>